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9" r:id="rId2"/>
  </p:sldMasterIdLst>
  <p:notesMasterIdLst>
    <p:notesMasterId r:id="rId14"/>
  </p:notesMasterIdLst>
  <p:sldIdLst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4F561-CAA5-442E-8A48-6C35E3B16154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0845D-E07B-4E33-97CC-F8EF91F49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454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845D-E07B-4E33-97CC-F8EF91F49D9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4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91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25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4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6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1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3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15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1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41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0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22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44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67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89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112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134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156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1793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87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807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242" indent="0">
              <a:buNone/>
              <a:defRPr sz="1800" b="1"/>
            </a:lvl2pPr>
            <a:lvl3pPr marL="804483" indent="0">
              <a:buNone/>
              <a:defRPr sz="1600" b="1"/>
            </a:lvl3pPr>
            <a:lvl4pPr marL="1206725" indent="0">
              <a:buNone/>
              <a:defRPr sz="1400" b="1"/>
            </a:lvl4pPr>
            <a:lvl5pPr marL="1608967" indent="0">
              <a:buNone/>
              <a:defRPr sz="1400" b="1"/>
            </a:lvl5pPr>
            <a:lvl6pPr marL="2011208" indent="0">
              <a:buNone/>
              <a:defRPr sz="1400" b="1"/>
            </a:lvl6pPr>
            <a:lvl7pPr marL="2413450" indent="0">
              <a:buNone/>
              <a:defRPr sz="1400" b="1"/>
            </a:lvl7pPr>
            <a:lvl8pPr marL="2815691" indent="0">
              <a:buNone/>
              <a:defRPr sz="1400" b="1"/>
            </a:lvl8pPr>
            <a:lvl9pPr marL="3217933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242" indent="0">
              <a:buNone/>
              <a:defRPr sz="1800" b="1"/>
            </a:lvl2pPr>
            <a:lvl3pPr marL="804483" indent="0">
              <a:buNone/>
              <a:defRPr sz="1600" b="1"/>
            </a:lvl3pPr>
            <a:lvl4pPr marL="1206725" indent="0">
              <a:buNone/>
              <a:defRPr sz="1400" b="1"/>
            </a:lvl4pPr>
            <a:lvl5pPr marL="1608967" indent="0">
              <a:buNone/>
              <a:defRPr sz="1400" b="1"/>
            </a:lvl5pPr>
            <a:lvl6pPr marL="2011208" indent="0">
              <a:buNone/>
              <a:defRPr sz="1400" b="1"/>
            </a:lvl6pPr>
            <a:lvl7pPr marL="2413450" indent="0">
              <a:buNone/>
              <a:defRPr sz="1400" b="1"/>
            </a:lvl7pPr>
            <a:lvl8pPr marL="2815691" indent="0">
              <a:buNone/>
              <a:defRPr sz="1400" b="1"/>
            </a:lvl8pPr>
            <a:lvl9pPr marL="3217933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71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651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2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402242" indent="0">
              <a:buNone/>
              <a:defRPr sz="1100"/>
            </a:lvl2pPr>
            <a:lvl3pPr marL="804483" indent="0">
              <a:buNone/>
              <a:defRPr sz="900"/>
            </a:lvl3pPr>
            <a:lvl4pPr marL="1206725" indent="0">
              <a:buNone/>
              <a:defRPr sz="800"/>
            </a:lvl4pPr>
            <a:lvl5pPr marL="1608967" indent="0">
              <a:buNone/>
              <a:defRPr sz="800"/>
            </a:lvl5pPr>
            <a:lvl6pPr marL="2011208" indent="0">
              <a:buNone/>
              <a:defRPr sz="800"/>
            </a:lvl6pPr>
            <a:lvl7pPr marL="2413450" indent="0">
              <a:buNone/>
              <a:defRPr sz="800"/>
            </a:lvl7pPr>
            <a:lvl8pPr marL="2815691" indent="0">
              <a:buNone/>
              <a:defRPr sz="800"/>
            </a:lvl8pPr>
            <a:lvl9pPr marL="3217933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54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872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02242" indent="0">
              <a:buNone/>
              <a:defRPr sz="2500"/>
            </a:lvl2pPr>
            <a:lvl3pPr marL="804483" indent="0">
              <a:buNone/>
              <a:defRPr sz="2100"/>
            </a:lvl3pPr>
            <a:lvl4pPr marL="1206725" indent="0">
              <a:buNone/>
              <a:defRPr sz="1800"/>
            </a:lvl4pPr>
            <a:lvl5pPr marL="1608967" indent="0">
              <a:buNone/>
              <a:defRPr sz="1800"/>
            </a:lvl5pPr>
            <a:lvl6pPr marL="2011208" indent="0">
              <a:buNone/>
              <a:defRPr sz="1800"/>
            </a:lvl6pPr>
            <a:lvl7pPr marL="2413450" indent="0">
              <a:buNone/>
              <a:defRPr sz="1800"/>
            </a:lvl7pPr>
            <a:lvl8pPr marL="2815691" indent="0">
              <a:buNone/>
              <a:defRPr sz="1800"/>
            </a:lvl8pPr>
            <a:lvl9pPr marL="3217933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00"/>
            </a:lvl1pPr>
            <a:lvl2pPr marL="402242" indent="0">
              <a:buNone/>
              <a:defRPr sz="1100"/>
            </a:lvl2pPr>
            <a:lvl3pPr marL="804483" indent="0">
              <a:buNone/>
              <a:defRPr sz="900"/>
            </a:lvl3pPr>
            <a:lvl4pPr marL="1206725" indent="0">
              <a:buNone/>
              <a:defRPr sz="800"/>
            </a:lvl4pPr>
            <a:lvl5pPr marL="1608967" indent="0">
              <a:buNone/>
              <a:defRPr sz="800"/>
            </a:lvl5pPr>
            <a:lvl6pPr marL="2011208" indent="0">
              <a:buNone/>
              <a:defRPr sz="800"/>
            </a:lvl6pPr>
            <a:lvl7pPr marL="2413450" indent="0">
              <a:buNone/>
              <a:defRPr sz="800"/>
            </a:lvl7pPr>
            <a:lvl8pPr marL="2815691" indent="0">
              <a:buNone/>
              <a:defRPr sz="800"/>
            </a:lvl8pPr>
            <a:lvl9pPr marL="3217933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711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40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63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7002344" y="6381751"/>
            <a:ext cx="2133601" cy="28708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2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8420" y="6208643"/>
            <a:ext cx="664965" cy="6333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/>
          <p:nvPr/>
        </p:nvSpPr>
        <p:spPr>
          <a:xfrm>
            <a:off x="1919785" y="6504974"/>
            <a:ext cx="5287783" cy="2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0222" tIns="37376" rIns="40222" bIns="37376">
            <a:spAutoFit/>
          </a:bodyPr>
          <a:lstStyle/>
          <a:p>
            <a:pPr defTabSz="747522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000066"/>
                </a:solidFill>
              </a:rPr>
              <a:t>Министерство социально-демографической и семейной политики Самарской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28544598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94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34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93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57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0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6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5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4752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4752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47522"/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74752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59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74752" tIns="37376" rIns="74752" bIns="3737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74752" tIns="37376" rIns="74752" bIns="3737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74752" tIns="37376" rIns="74752" bIns="3737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4752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74752" tIns="37376" rIns="74752" bIns="3737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4752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74752" tIns="37376" rIns="74752" bIns="37376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47522"/>
            <a:fld id="{9B3F88BF-B994-4231-B357-A73C27E9F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74752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80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804483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1681" indent="-301681" algn="l" defTabSz="80448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3643" indent="-251401" algn="l" defTabSz="804483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604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7845" indent="-201121" algn="l" defTabSz="804483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087" indent="-201121" algn="l" defTabSz="804483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12329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4570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16812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19053" indent="-201121" algn="l" defTabSz="8044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242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483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725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967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208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450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5691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7933" algn="l" defTabSz="8044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512365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Предоставление социальной помощи на основании социального контракта в 2021 году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srgbClr val="002060"/>
                </a:solidFill>
              </a:rPr>
              <a:pPr/>
              <a:t>1</a:t>
            </a:fld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05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Распределение по районам</a:t>
            </a:r>
            <a:r>
              <a:rPr lang="en-US" sz="4400" b="1" dirty="0" smtClean="0">
                <a:solidFill>
                  <a:srgbClr val="002060"/>
                </a:solidFill>
              </a:rPr>
              <a:t>: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525963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оветский район – </a:t>
            </a:r>
            <a:r>
              <a:rPr lang="ru-RU" b="1" dirty="0" smtClean="0">
                <a:solidFill>
                  <a:srgbClr val="00B050"/>
                </a:solidFill>
              </a:rPr>
              <a:t>34</a:t>
            </a:r>
            <a:r>
              <a:rPr lang="ru-RU" dirty="0" smtClean="0">
                <a:solidFill>
                  <a:srgbClr val="002060"/>
                </a:solidFill>
              </a:rPr>
              <a:t> контракта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ромышленный район – </a:t>
            </a:r>
            <a:r>
              <a:rPr lang="ru-RU" b="1" dirty="0" smtClean="0">
                <a:solidFill>
                  <a:srgbClr val="00B050"/>
                </a:solidFill>
              </a:rPr>
              <a:t>31</a:t>
            </a:r>
            <a:r>
              <a:rPr lang="ru-RU" dirty="0" smtClean="0">
                <a:solidFill>
                  <a:srgbClr val="002060"/>
                </a:solidFill>
              </a:rPr>
              <a:t> контракт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К</a:t>
            </a:r>
            <a:r>
              <a:rPr lang="ru-RU" dirty="0" smtClean="0">
                <a:solidFill>
                  <a:srgbClr val="002060"/>
                </a:solidFill>
              </a:rPr>
              <a:t>ировский район – </a:t>
            </a:r>
            <a:r>
              <a:rPr lang="ru-RU" b="1" dirty="0" smtClean="0">
                <a:solidFill>
                  <a:srgbClr val="00B050"/>
                </a:solidFill>
              </a:rPr>
              <a:t>25</a:t>
            </a:r>
            <a:r>
              <a:rPr lang="ru-RU" dirty="0" smtClean="0">
                <a:solidFill>
                  <a:srgbClr val="002060"/>
                </a:solidFill>
              </a:rPr>
              <a:t> контрактов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К</a:t>
            </a:r>
            <a:r>
              <a:rPr lang="ru-RU" dirty="0" err="1" smtClean="0">
                <a:solidFill>
                  <a:srgbClr val="002060"/>
                </a:solidFill>
              </a:rPr>
              <a:t>расноглинский</a:t>
            </a:r>
            <a:r>
              <a:rPr lang="ru-RU" dirty="0" smtClean="0">
                <a:solidFill>
                  <a:srgbClr val="002060"/>
                </a:solidFill>
              </a:rPr>
              <a:t> район – </a:t>
            </a:r>
            <a:r>
              <a:rPr lang="ru-RU" b="1" dirty="0" smtClean="0">
                <a:solidFill>
                  <a:srgbClr val="00B050"/>
                </a:solidFill>
              </a:rPr>
              <a:t>18</a:t>
            </a:r>
            <a:r>
              <a:rPr lang="ru-RU" dirty="0" smtClean="0">
                <a:solidFill>
                  <a:srgbClr val="002060"/>
                </a:solidFill>
              </a:rPr>
              <a:t> контрактов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Ж</a:t>
            </a:r>
            <a:r>
              <a:rPr lang="ru-RU" dirty="0" smtClean="0">
                <a:solidFill>
                  <a:srgbClr val="002060"/>
                </a:solidFill>
              </a:rPr>
              <a:t>елезнодорожный район – </a:t>
            </a:r>
            <a:r>
              <a:rPr lang="ru-RU" b="1" dirty="0" smtClean="0">
                <a:solidFill>
                  <a:srgbClr val="00B050"/>
                </a:solidFill>
              </a:rPr>
              <a:t>15</a:t>
            </a:r>
            <a:r>
              <a:rPr lang="ru-RU" dirty="0" smtClean="0">
                <a:solidFill>
                  <a:srgbClr val="002060"/>
                </a:solidFill>
              </a:rPr>
              <a:t> контрактов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амарский район – </a:t>
            </a:r>
            <a:r>
              <a:rPr lang="ru-RU" b="1" dirty="0" smtClean="0">
                <a:solidFill>
                  <a:srgbClr val="00B050"/>
                </a:solidFill>
              </a:rPr>
              <a:t>13</a:t>
            </a:r>
            <a:r>
              <a:rPr lang="ru-RU" dirty="0" smtClean="0">
                <a:solidFill>
                  <a:srgbClr val="002060"/>
                </a:solidFill>
              </a:rPr>
              <a:t> контрактов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ктябрьский район – </a:t>
            </a:r>
            <a:r>
              <a:rPr lang="ru-RU" b="1" dirty="0" smtClean="0">
                <a:solidFill>
                  <a:srgbClr val="00B050"/>
                </a:solidFill>
              </a:rPr>
              <a:t>12</a:t>
            </a:r>
            <a:r>
              <a:rPr lang="ru-RU" dirty="0" smtClean="0">
                <a:solidFill>
                  <a:srgbClr val="002060"/>
                </a:solidFill>
              </a:rPr>
              <a:t> контрактов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Л</a:t>
            </a:r>
            <a:r>
              <a:rPr lang="ru-RU" dirty="0" smtClean="0">
                <a:solidFill>
                  <a:srgbClr val="002060"/>
                </a:solidFill>
              </a:rPr>
              <a:t>енинский район – </a:t>
            </a:r>
            <a:r>
              <a:rPr lang="ru-RU" b="1" dirty="0" smtClean="0">
                <a:solidFill>
                  <a:srgbClr val="00B050"/>
                </a:solidFill>
              </a:rPr>
              <a:t>9</a:t>
            </a:r>
            <a:r>
              <a:rPr lang="ru-RU" dirty="0" smtClean="0">
                <a:solidFill>
                  <a:srgbClr val="002060"/>
                </a:solidFill>
              </a:rPr>
              <a:t> контрактов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К</a:t>
            </a:r>
            <a:r>
              <a:rPr lang="ru-RU" dirty="0" smtClean="0">
                <a:solidFill>
                  <a:srgbClr val="002060"/>
                </a:solidFill>
              </a:rPr>
              <a:t>уйбышевский район – </a:t>
            </a:r>
            <a:r>
              <a:rPr lang="ru-RU" b="1" dirty="0" smtClean="0">
                <a:solidFill>
                  <a:srgbClr val="00B050"/>
                </a:solidFill>
              </a:rPr>
              <a:t>8</a:t>
            </a:r>
            <a:r>
              <a:rPr lang="ru-RU" dirty="0" smtClean="0">
                <a:solidFill>
                  <a:srgbClr val="002060"/>
                </a:solidFill>
              </a:rPr>
              <a:t> контрактов</a:t>
            </a:r>
            <a:r>
              <a:rPr lang="ru-RU" dirty="0">
                <a:solidFill>
                  <a:srgbClr val="002060"/>
                </a:solidFill>
              </a:rPr>
              <a:t>.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Итого</a:t>
            </a:r>
            <a:r>
              <a:rPr lang="en-US" dirty="0" smtClean="0">
                <a:solidFill>
                  <a:srgbClr val="002060"/>
                </a:solidFill>
              </a:rPr>
              <a:t>: </a:t>
            </a:r>
            <a:r>
              <a:rPr lang="ru-RU" b="1" dirty="0" smtClean="0">
                <a:solidFill>
                  <a:srgbClr val="00B050"/>
                </a:solidFill>
              </a:rPr>
              <a:t>165</a:t>
            </a:r>
            <a:r>
              <a:rPr lang="ru-RU" dirty="0" smtClean="0">
                <a:solidFill>
                  <a:srgbClr val="002060"/>
                </a:solidFill>
              </a:rPr>
              <a:t> контрактов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srgbClr val="002060"/>
                </a:solidFill>
              </a:rPr>
              <a:pPr/>
              <a:t>10</a:t>
            </a:fld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351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Благодарю за внимание!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srgbClr val="002060"/>
                </a:solidFill>
              </a:rPr>
              <a:pPr/>
              <a:t>11</a:t>
            </a:fld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87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97951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Категории получателей</a:t>
            </a:r>
            <a:r>
              <a:rPr lang="en-US" sz="5400" b="1" dirty="0" smtClean="0">
                <a:solidFill>
                  <a:srgbClr val="002060"/>
                </a:solidFill>
              </a:rPr>
              <a:t>: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82453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емьи с детьми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емьи </a:t>
            </a:r>
            <a:r>
              <a:rPr lang="ru-RU" dirty="0" smtClean="0">
                <a:solidFill>
                  <a:srgbClr val="002060"/>
                </a:solidFill>
              </a:rPr>
              <a:t>с неработающими пенсионерами, инвалидами и </a:t>
            </a:r>
            <a:r>
              <a:rPr lang="ru-RU" dirty="0" err="1" smtClean="0">
                <a:solidFill>
                  <a:srgbClr val="002060"/>
                </a:solidFill>
              </a:rPr>
              <a:t>предпенсионерами</a:t>
            </a:r>
            <a:r>
              <a:rPr lang="en-US" dirty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диноко проживающие пенсионеры, инвалиды и </a:t>
            </a:r>
            <a:r>
              <a:rPr lang="ru-RU" dirty="0" err="1" smtClean="0">
                <a:solidFill>
                  <a:srgbClr val="002060"/>
                </a:solidFill>
              </a:rPr>
              <a:t>предпенсионеры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Т</a:t>
            </a:r>
            <a:r>
              <a:rPr lang="ru-RU" dirty="0" smtClean="0">
                <a:solidFill>
                  <a:srgbClr val="002060"/>
                </a:solidFill>
              </a:rPr>
              <a:t>рудоспособные граждане.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srgbClr val="002060"/>
                </a:solidFill>
              </a:rPr>
              <a:pPr/>
              <a:t>2</a:t>
            </a:fld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7770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76348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Величина прожиточного минимума</a:t>
            </a:r>
            <a:r>
              <a:rPr lang="en-US" sz="4000" b="1" dirty="0" smtClean="0">
                <a:solidFill>
                  <a:srgbClr val="002060"/>
                </a:solidFill>
              </a:rPr>
              <a:t>: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76872"/>
            <a:ext cx="9540552" cy="5257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</a:t>
            </a:r>
            <a:r>
              <a:rPr lang="ru-RU" dirty="0" smtClean="0">
                <a:solidFill>
                  <a:srgbClr val="002060"/>
                </a:solidFill>
              </a:rPr>
              <a:t>рудоспособное население – </a:t>
            </a:r>
            <a:r>
              <a:rPr lang="ru-RU" sz="3600" dirty="0" smtClean="0">
                <a:solidFill>
                  <a:srgbClr val="00B050"/>
                </a:solidFill>
              </a:rPr>
              <a:t>12126</a:t>
            </a:r>
            <a:r>
              <a:rPr lang="ru-RU" sz="3600" dirty="0" smtClean="0">
                <a:solidFill>
                  <a:srgbClr val="002060"/>
                </a:solidFill>
              </a:rPr>
              <a:t> рублей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ети – </a:t>
            </a:r>
            <a:r>
              <a:rPr lang="ru-RU" sz="3600" dirty="0" smtClean="0">
                <a:solidFill>
                  <a:srgbClr val="00B050"/>
                </a:solidFill>
              </a:rPr>
              <a:t>11000</a:t>
            </a:r>
            <a:r>
              <a:rPr lang="ru-RU" sz="3600" dirty="0" smtClean="0">
                <a:solidFill>
                  <a:srgbClr val="002060"/>
                </a:solidFill>
              </a:rPr>
              <a:t> рублей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енсионеры – </a:t>
            </a:r>
            <a:r>
              <a:rPr lang="ru-RU" sz="3600" dirty="0" smtClean="0">
                <a:solidFill>
                  <a:srgbClr val="00B050"/>
                </a:solidFill>
              </a:rPr>
              <a:t>8751</a:t>
            </a:r>
            <a:r>
              <a:rPr lang="ru-RU" sz="3600" dirty="0" smtClean="0">
                <a:solidFill>
                  <a:srgbClr val="002060"/>
                </a:solidFill>
              </a:rPr>
              <a:t> рублей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srgbClr val="002060"/>
                </a:solidFill>
              </a:rPr>
              <a:pPr/>
              <a:t>3</a:t>
            </a:fld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006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6828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Социальный контракт: поиск работы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1804" y="6461123"/>
            <a:ext cx="2133600" cy="365125"/>
          </a:xfrm>
        </p:spPr>
        <p:txBody>
          <a:bodyPr/>
          <a:lstStyle/>
          <a:p>
            <a:fld id="{9B3F88BF-B994-4231-B357-A73C27E9F7AC}" type="slidenum">
              <a:rPr lang="ru-RU" smtClean="0">
                <a:solidFill>
                  <a:srgbClr val="002060"/>
                </a:solidFill>
              </a:rPr>
              <a:pPr/>
              <a:t>4</a:t>
            </a:fld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UserFolders\Desktop\Мои документы1\Мои рисунки\челов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285751" cy="653146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85720" y="1000108"/>
            <a:ext cx="2500330" cy="164307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 </a:t>
            </a:r>
            <a:r>
              <a:rPr lang="ru-RU" sz="1200" b="1" dirty="0">
                <a:solidFill>
                  <a:srgbClr val="002060"/>
                </a:solidFill>
              </a:rPr>
              <a:t>Среднедушевой доход ниже прожиточного минимума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>
                <a:solidFill>
                  <a:srgbClr val="002060"/>
                </a:solidFill>
              </a:rPr>
              <a:t>  зарегистрирован как безработный или ищущий работу 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>
                <a:solidFill>
                  <a:srgbClr val="002060"/>
                </a:solidFill>
              </a:rPr>
              <a:t> не зарегистрирован, как безработный</a:t>
            </a:r>
          </a:p>
          <a:p>
            <a:pPr algn="ctr"/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857496"/>
            <a:ext cx="278608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Комплексный центр социального обслуживания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571876"/>
            <a:ext cx="3286148" cy="3071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prstClr val="white"/>
              </a:solidFill>
            </a:endParaRPr>
          </a:p>
          <a:p>
            <a:endParaRPr lang="ru-RU" sz="1000" dirty="0">
              <a:solidFill>
                <a:prstClr val="white"/>
              </a:solidFill>
            </a:endParaRPr>
          </a:p>
          <a:p>
            <a:endParaRPr lang="ru-RU" sz="1000" dirty="0">
              <a:solidFill>
                <a:prstClr val="white"/>
              </a:solidFill>
            </a:endParaRPr>
          </a:p>
          <a:p>
            <a:r>
              <a:rPr lang="ru-RU" sz="1050" b="1" dirty="0">
                <a:solidFill>
                  <a:prstClr val="white"/>
                </a:solidFill>
              </a:rPr>
              <a:t>Промышленное подразделение </a:t>
            </a:r>
          </a:p>
          <a:p>
            <a:r>
              <a:rPr lang="ru-RU" sz="1050" b="1" dirty="0">
                <a:solidFill>
                  <a:prstClr val="white"/>
                </a:solidFill>
              </a:rPr>
              <a:t>ул. </a:t>
            </a:r>
            <a:r>
              <a:rPr lang="ru-RU" sz="1050" b="1" dirty="0" err="1">
                <a:solidFill>
                  <a:prstClr val="white"/>
                </a:solidFill>
              </a:rPr>
              <a:t>Средне-Садовая</a:t>
            </a:r>
            <a:r>
              <a:rPr lang="ru-RU" sz="1050" b="1" dirty="0">
                <a:solidFill>
                  <a:prstClr val="white"/>
                </a:solidFill>
              </a:rPr>
              <a:t>, 42</a:t>
            </a:r>
            <a:endParaRPr lang="ru-RU" sz="1050" dirty="0">
              <a:solidFill>
                <a:prstClr val="white"/>
              </a:solidFill>
            </a:endParaRPr>
          </a:p>
          <a:p>
            <a:r>
              <a:rPr lang="ru-RU" sz="1050" dirty="0">
                <a:solidFill>
                  <a:prstClr val="white"/>
                </a:solidFill>
              </a:rPr>
              <a:t>Телефон:8(846) 951-25-22 </a:t>
            </a:r>
            <a:br>
              <a:rPr lang="ru-RU" sz="1050" dirty="0">
                <a:solidFill>
                  <a:prstClr val="white"/>
                </a:solidFill>
              </a:rPr>
            </a:br>
            <a:r>
              <a:rPr lang="ru-RU" sz="1050" b="1" dirty="0">
                <a:solidFill>
                  <a:prstClr val="white"/>
                </a:solidFill>
              </a:rPr>
              <a:t>Советское подразделение ул. </a:t>
            </a:r>
            <a:r>
              <a:rPr lang="ru-RU" sz="1050" b="1" dirty="0" err="1">
                <a:solidFill>
                  <a:prstClr val="white"/>
                </a:solidFill>
              </a:rPr>
              <a:t>Средне-Садовая</a:t>
            </a:r>
            <a:r>
              <a:rPr lang="ru-RU" sz="1050" b="1" dirty="0">
                <a:solidFill>
                  <a:prstClr val="white"/>
                </a:solidFill>
              </a:rPr>
              <a:t>, 42</a:t>
            </a:r>
            <a:endParaRPr lang="ru-RU" sz="1050" dirty="0">
              <a:solidFill>
                <a:prstClr val="white"/>
              </a:solidFill>
            </a:endParaRPr>
          </a:p>
          <a:p>
            <a:r>
              <a:rPr lang="ru-RU" sz="1050" dirty="0">
                <a:solidFill>
                  <a:prstClr val="white"/>
                </a:solidFill>
              </a:rPr>
              <a:t>Телефон:8(846) 951-02-10 </a:t>
            </a:r>
          </a:p>
          <a:p>
            <a:r>
              <a:rPr lang="ru-RU" sz="1050" b="1" dirty="0">
                <a:solidFill>
                  <a:prstClr val="white"/>
                </a:solidFill>
              </a:rPr>
              <a:t>Кировское подразделение ул. </a:t>
            </a:r>
            <a:r>
              <a:rPr lang="ru-RU" sz="1050" b="1" dirty="0" err="1">
                <a:solidFill>
                  <a:prstClr val="white"/>
                </a:solidFill>
              </a:rPr>
              <a:t>Средне-Садовая</a:t>
            </a:r>
            <a:r>
              <a:rPr lang="ru-RU" sz="1050" b="1" dirty="0">
                <a:solidFill>
                  <a:prstClr val="white"/>
                </a:solidFill>
              </a:rPr>
              <a:t>, 42</a:t>
            </a:r>
            <a:endParaRPr lang="ru-RU" sz="1050" dirty="0">
              <a:solidFill>
                <a:prstClr val="white"/>
              </a:solidFill>
            </a:endParaRPr>
          </a:p>
          <a:p>
            <a:r>
              <a:rPr lang="ru-RU" sz="1050" dirty="0">
                <a:solidFill>
                  <a:prstClr val="white"/>
                </a:solidFill>
              </a:rPr>
              <a:t>Телефон:   </a:t>
            </a:r>
            <a:r>
              <a:rPr lang="ru-RU" sz="1050" b="1" dirty="0">
                <a:solidFill>
                  <a:prstClr val="white"/>
                </a:solidFill>
              </a:rPr>
              <a:t>8(846) 995-19-35</a:t>
            </a:r>
            <a:endParaRPr lang="ru-RU" sz="1050" dirty="0">
              <a:solidFill>
                <a:prstClr val="white"/>
              </a:solidFill>
            </a:endParaRPr>
          </a:p>
          <a:p>
            <a:r>
              <a:rPr lang="ru-RU" sz="1050" b="1" dirty="0">
                <a:solidFill>
                  <a:prstClr val="white"/>
                </a:solidFill>
              </a:rPr>
              <a:t>Железнодорожное подразделение</a:t>
            </a:r>
          </a:p>
          <a:p>
            <a:r>
              <a:rPr lang="ru-RU" sz="1050" dirty="0">
                <a:solidFill>
                  <a:prstClr val="white"/>
                </a:solidFill>
              </a:rPr>
              <a:t>Ул. Революционная 145 А , телефон </a:t>
            </a:r>
            <a:r>
              <a:rPr lang="ru-RU" sz="1050" b="1" dirty="0">
                <a:solidFill>
                  <a:prstClr val="white"/>
                </a:solidFill>
              </a:rPr>
              <a:t>8(846) 264-16-24</a:t>
            </a:r>
            <a:r>
              <a:rPr lang="ru-RU" sz="1050" dirty="0">
                <a:solidFill>
                  <a:prstClr val="white"/>
                </a:solidFill>
              </a:rPr>
              <a:t> </a:t>
            </a:r>
          </a:p>
          <a:p>
            <a:r>
              <a:rPr lang="ru-RU" sz="1050" b="1" dirty="0">
                <a:solidFill>
                  <a:prstClr val="white"/>
                </a:solidFill>
              </a:rPr>
              <a:t>Октябрьское подразделение ул</a:t>
            </a:r>
            <a:r>
              <a:rPr lang="ru-RU" sz="1050" dirty="0">
                <a:solidFill>
                  <a:prstClr val="white"/>
                </a:solidFill>
              </a:rPr>
              <a:t>. Скляренко, 1 Телефон 8(846)3345678</a:t>
            </a:r>
          </a:p>
          <a:p>
            <a:r>
              <a:rPr lang="ru-RU" sz="1050" b="1" dirty="0" err="1">
                <a:solidFill>
                  <a:prstClr val="white"/>
                </a:solidFill>
              </a:rPr>
              <a:t>Самарское-Лени</a:t>
            </a:r>
            <a:r>
              <a:rPr lang="ru-RU" sz="1050" dirty="0" err="1">
                <a:solidFill>
                  <a:prstClr val="white"/>
                </a:solidFill>
              </a:rPr>
              <a:t>н</a:t>
            </a:r>
            <a:r>
              <a:rPr lang="ru-RU" sz="1050" b="1" dirty="0" err="1">
                <a:solidFill>
                  <a:prstClr val="white"/>
                </a:solidFill>
              </a:rPr>
              <a:t>ское</a:t>
            </a:r>
            <a:r>
              <a:rPr lang="ru-RU" sz="1050" b="1" dirty="0">
                <a:solidFill>
                  <a:prstClr val="white"/>
                </a:solidFill>
              </a:rPr>
              <a:t> </a:t>
            </a:r>
            <a:r>
              <a:rPr lang="ru-RU" sz="1050" dirty="0">
                <a:solidFill>
                  <a:prstClr val="white"/>
                </a:solidFill>
              </a:rPr>
              <a:t>подразделение ул. Спортивная 25В  Телефон </a:t>
            </a:r>
            <a:r>
              <a:rPr lang="ru-RU" sz="1050" b="1" dirty="0">
                <a:solidFill>
                  <a:prstClr val="white"/>
                </a:solidFill>
              </a:rPr>
              <a:t>8(846)336-14-97</a:t>
            </a:r>
            <a:endParaRPr lang="ru-RU" sz="1050" dirty="0">
              <a:solidFill>
                <a:prstClr val="white"/>
              </a:solidFill>
            </a:endParaRPr>
          </a:p>
          <a:p>
            <a:r>
              <a:rPr lang="ru-RU" sz="1050" b="1" dirty="0">
                <a:solidFill>
                  <a:prstClr val="white"/>
                </a:solidFill>
              </a:rPr>
              <a:t>Куйбышевское подразделение , </a:t>
            </a:r>
            <a:r>
              <a:rPr lang="ru-RU" sz="1050" dirty="0">
                <a:solidFill>
                  <a:prstClr val="white"/>
                </a:solidFill>
              </a:rPr>
              <a:t>Пугачевский тракт 57  Телефон 8(846)</a:t>
            </a:r>
            <a:r>
              <a:rPr lang="ru-RU" sz="1050" b="1" dirty="0">
                <a:solidFill>
                  <a:prstClr val="white"/>
                </a:solidFill>
              </a:rPr>
              <a:t>264-09-90</a:t>
            </a:r>
            <a:r>
              <a:rPr lang="ru-RU" sz="1050" dirty="0">
                <a:solidFill>
                  <a:prstClr val="white"/>
                </a:solidFill>
              </a:rPr>
              <a:t> </a:t>
            </a:r>
          </a:p>
          <a:p>
            <a:r>
              <a:rPr lang="ru-RU" sz="1050" b="1" dirty="0" err="1">
                <a:solidFill>
                  <a:prstClr val="white"/>
                </a:solidFill>
              </a:rPr>
              <a:t>Красноглинское</a:t>
            </a:r>
            <a:r>
              <a:rPr lang="ru-RU" sz="1050" b="1" dirty="0">
                <a:solidFill>
                  <a:prstClr val="white"/>
                </a:solidFill>
              </a:rPr>
              <a:t> подразделение, </a:t>
            </a:r>
            <a:r>
              <a:rPr lang="ru-RU" sz="1050" dirty="0">
                <a:solidFill>
                  <a:prstClr val="white"/>
                </a:solidFill>
              </a:rPr>
              <a:t>ул. Ногина  3</a:t>
            </a:r>
          </a:p>
          <a:p>
            <a:r>
              <a:rPr lang="ru-RU" sz="1050" dirty="0">
                <a:solidFill>
                  <a:prstClr val="white"/>
                </a:solidFill>
              </a:rPr>
              <a:t>Телефон  8(846)2695523</a:t>
            </a:r>
          </a:p>
          <a:p>
            <a:endParaRPr lang="ru-RU" sz="1000" dirty="0">
              <a:solidFill>
                <a:prstClr val="white"/>
              </a:solidFill>
            </a:endParaRPr>
          </a:p>
          <a:p>
            <a:endParaRPr lang="ru-RU" sz="1000" dirty="0">
              <a:solidFill>
                <a:prstClr val="white"/>
              </a:solidFill>
            </a:endParaRPr>
          </a:p>
          <a:p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071538" y="2643182"/>
            <a:ext cx="92869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857232"/>
            <a:ext cx="51435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УСЛОВИЯ СОЦИАЛЬНОГО  КОНТРАКТА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1357298"/>
            <a:ext cx="278608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Министерство</a:t>
            </a: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6215074" y="1357298"/>
            <a:ext cx="250033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Гражданин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1714488"/>
            <a:ext cx="2643206" cy="42862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12126 </a:t>
            </a:r>
            <a:r>
              <a:rPr lang="ru-RU" sz="1600" b="1" dirty="0">
                <a:solidFill>
                  <a:srgbClr val="002060"/>
                </a:solidFill>
              </a:rPr>
              <a:t>руб. единовременно и 12126 руб. ежемесячно после трудоустройства (не более 3-х месяцев)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до </a:t>
            </a:r>
            <a:r>
              <a:rPr lang="ru-RU" sz="1600" b="1" dirty="0">
                <a:solidFill>
                  <a:srgbClr val="002060"/>
                </a:solidFill>
              </a:rPr>
              <a:t>30000 руб. на обучение (при необходимости)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6063 </a:t>
            </a:r>
            <a:r>
              <a:rPr lang="ru-RU" sz="1600" b="1" dirty="0">
                <a:solidFill>
                  <a:srgbClr val="002060"/>
                </a:solidFill>
              </a:rPr>
              <a:t>руб. ежемесячно на период обучения (не более 3-х месяцев 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содействие </a:t>
            </a:r>
            <a:r>
              <a:rPr lang="ru-RU" sz="1600" b="1" dirty="0">
                <a:solidFill>
                  <a:srgbClr val="002060"/>
                </a:solidFill>
              </a:rPr>
              <a:t>в трудоустройстве совместно с центром занятости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1714488"/>
            <a:ext cx="2500330" cy="42862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постановка </a:t>
            </a:r>
            <a:r>
              <a:rPr lang="ru-RU" sz="1600" b="1" dirty="0">
                <a:solidFill>
                  <a:srgbClr val="002060"/>
                </a:solidFill>
              </a:rPr>
              <a:t>на учет в Центр занятости в качестве безработного 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регистрация </a:t>
            </a:r>
            <a:r>
              <a:rPr lang="ru-RU" sz="1600" b="1" dirty="0">
                <a:solidFill>
                  <a:srgbClr val="002060"/>
                </a:solidFill>
              </a:rPr>
              <a:t>в ИАС Общероссийской базы вакансий «Работа в России»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поиск </a:t>
            </a:r>
            <a:r>
              <a:rPr lang="ru-RU" sz="1600" b="1" dirty="0">
                <a:solidFill>
                  <a:srgbClr val="002060"/>
                </a:solidFill>
              </a:rPr>
              <a:t>работы, трудоустройство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профобучение</a:t>
            </a:r>
            <a:r>
              <a:rPr lang="ru-RU" sz="1600" b="1" dirty="0">
                <a:solidFill>
                  <a:srgbClr val="002060"/>
                </a:solidFill>
              </a:rPr>
              <a:t>, дополнительное проф. образование (при необходимости)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71868" y="6000768"/>
            <a:ext cx="5143536" cy="5000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Срок социального контракта – до 9 месяцев</a:t>
            </a:r>
          </a:p>
        </p:txBody>
      </p:sp>
    </p:spTree>
    <p:extLst>
      <p:ext uri="{BB962C8B-B14F-4D97-AF65-F5344CB8AC3E}">
        <p14:creationId xmlns:p14="http://schemas.microsoft.com/office/powerpoint/2010/main" val="18403955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6828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Социальный контракт: ведение предпринимательской деятельности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1804" y="6492875"/>
            <a:ext cx="2133600" cy="365125"/>
          </a:xfrm>
        </p:spPr>
        <p:txBody>
          <a:bodyPr/>
          <a:lstStyle/>
          <a:p>
            <a:fld id="{9B3F88BF-B994-4231-B357-A73C27E9F7AC}" type="slidenum">
              <a:rPr lang="ru-RU" smtClean="0">
                <a:solidFill>
                  <a:srgbClr val="002060"/>
                </a:solidFill>
              </a:rPr>
              <a:pPr/>
              <a:t>5</a:t>
            </a:fld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UserFolders\Desktop\Мои документы1\Мои рисунки\челов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285751" cy="653146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14282" y="857232"/>
            <a:ext cx="3071834" cy="135732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200" b="1" dirty="0">
                <a:solidFill>
                  <a:srgbClr val="002060"/>
                </a:solidFill>
              </a:rPr>
              <a:t>среднедушевой доход ниже прожиточного минимума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>
                <a:solidFill>
                  <a:srgbClr val="002060"/>
                </a:solidFill>
              </a:rPr>
              <a:t>  зарегистрирован как предприниматель, </a:t>
            </a:r>
            <a:r>
              <a:rPr lang="ru-RU" sz="1200" b="1" dirty="0" err="1">
                <a:solidFill>
                  <a:srgbClr val="002060"/>
                </a:solidFill>
              </a:rPr>
              <a:t>самозанятый</a:t>
            </a:r>
            <a:endParaRPr lang="ru-RU" sz="12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dirty="0">
                <a:solidFill>
                  <a:srgbClr val="002060"/>
                </a:solidFill>
              </a:rPr>
              <a:t> не зарегистрирован, как предприниматель, </a:t>
            </a:r>
            <a:r>
              <a:rPr lang="ru-RU" sz="1200" b="1" dirty="0" err="1">
                <a:solidFill>
                  <a:srgbClr val="002060"/>
                </a:solidFill>
              </a:rPr>
              <a:t>самозанятый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428868"/>
            <a:ext cx="278608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Комплексный центр социального обслуживания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285852" y="2214554"/>
            <a:ext cx="92869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928670"/>
            <a:ext cx="51435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УСЛОВИЯ СОЦИАЛЬНОГО  КОНТРАКТА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1428736"/>
            <a:ext cx="278608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Министерство</a:t>
            </a: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6215074" y="1428736"/>
            <a:ext cx="250033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Гражданин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1785926"/>
            <a:ext cx="2643206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  до </a:t>
            </a:r>
            <a:r>
              <a:rPr lang="ru-RU" sz="1600" b="1" dirty="0">
                <a:solidFill>
                  <a:srgbClr val="002060"/>
                </a:solidFill>
              </a:rPr>
              <a:t>250000 руб. единовременно, в т.ч., до 5% суммы – на постановку на учет как ИП, до 15% - на аренду помещения)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до </a:t>
            </a:r>
            <a:r>
              <a:rPr lang="ru-RU" sz="1600" b="1" dirty="0">
                <a:solidFill>
                  <a:srgbClr val="002060"/>
                </a:solidFill>
              </a:rPr>
              <a:t>30000 руб. на переобучение (при необходимости)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содействие </a:t>
            </a:r>
            <a:r>
              <a:rPr lang="ru-RU" sz="1600" b="1" dirty="0">
                <a:solidFill>
                  <a:srgbClr val="002060"/>
                </a:solidFill>
              </a:rPr>
              <a:t>в подготовке бизнес – плана через Бизнес инкубатор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утверждение </a:t>
            </a:r>
            <a:r>
              <a:rPr lang="ru-RU" sz="1600" b="1" dirty="0">
                <a:solidFill>
                  <a:srgbClr val="002060"/>
                </a:solidFill>
              </a:rPr>
              <a:t>бизнес-плана на комиссии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1785926"/>
            <a:ext cx="2500330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регистрация </a:t>
            </a:r>
            <a:r>
              <a:rPr lang="ru-RU" sz="1600" b="1" dirty="0">
                <a:solidFill>
                  <a:srgbClr val="002060"/>
                </a:solidFill>
              </a:rPr>
              <a:t>в ФНС в качестве ИП или </a:t>
            </a:r>
            <a:r>
              <a:rPr lang="ru-RU" sz="1600" b="1" dirty="0" err="1">
                <a:solidFill>
                  <a:srgbClr val="002060"/>
                </a:solidFill>
              </a:rPr>
              <a:t>самозанятого</a:t>
            </a:r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разработка </a:t>
            </a:r>
            <a:r>
              <a:rPr lang="ru-RU" sz="1600" b="1" dirty="0">
                <a:solidFill>
                  <a:srgbClr val="002060"/>
                </a:solidFill>
              </a:rPr>
              <a:t>бизнес-плана для рассмотрения на комиссии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документальное </a:t>
            </a:r>
            <a:r>
              <a:rPr lang="ru-RU" sz="1600" b="1" dirty="0">
                <a:solidFill>
                  <a:srgbClr val="002060"/>
                </a:solidFill>
              </a:rPr>
              <a:t>подтверждение расходования средств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приобретение </a:t>
            </a:r>
            <a:r>
              <a:rPr lang="ru-RU" sz="1600" b="1" dirty="0">
                <a:solidFill>
                  <a:srgbClr val="002060"/>
                </a:solidFill>
              </a:rPr>
              <a:t>основных средств, имущественных обязательств в соответствии с контрактом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возврат </a:t>
            </a:r>
            <a:r>
              <a:rPr lang="ru-RU" sz="1600" b="1" dirty="0">
                <a:solidFill>
                  <a:srgbClr val="002060"/>
                </a:solidFill>
              </a:rPr>
              <a:t>средств при прекращении ИП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71868" y="6000768"/>
            <a:ext cx="5143536" cy="5000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Срок социального контракта – до 12 месяцев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14282" y="3214686"/>
            <a:ext cx="3286148" cy="3643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ru-RU" sz="1050" dirty="0"/>
          </a:p>
          <a:p>
            <a:endParaRPr lang="ru-RU" sz="1050" dirty="0"/>
          </a:p>
          <a:p>
            <a:endParaRPr lang="ru-RU" sz="1050" dirty="0"/>
          </a:p>
          <a:p>
            <a:r>
              <a:rPr lang="ru-RU" sz="1050" b="1" dirty="0"/>
              <a:t>Промышленное подразделение </a:t>
            </a:r>
          </a:p>
          <a:p>
            <a:r>
              <a:rPr lang="ru-RU" sz="1050" b="1" dirty="0"/>
              <a:t>ул. </a:t>
            </a:r>
            <a:r>
              <a:rPr lang="ru-RU" sz="1050" b="1" dirty="0" err="1"/>
              <a:t>Средне-Садовая</a:t>
            </a:r>
            <a:r>
              <a:rPr lang="ru-RU" sz="1050" b="1" dirty="0"/>
              <a:t>, 42</a:t>
            </a:r>
            <a:endParaRPr lang="ru-RU" sz="1050" dirty="0"/>
          </a:p>
          <a:p>
            <a:r>
              <a:rPr lang="ru-RU" sz="1050" dirty="0"/>
              <a:t>Телефон:8(846) 951-25-22 </a:t>
            </a:r>
            <a:br>
              <a:rPr lang="ru-RU" sz="1050" dirty="0"/>
            </a:br>
            <a:r>
              <a:rPr lang="ru-RU" sz="1050" b="1" dirty="0"/>
              <a:t>Советское подразделение ул. </a:t>
            </a:r>
            <a:r>
              <a:rPr lang="ru-RU" sz="1050" b="1" dirty="0" err="1"/>
              <a:t>Средне-Садовая</a:t>
            </a:r>
            <a:r>
              <a:rPr lang="ru-RU" sz="1050" b="1" dirty="0"/>
              <a:t>, 42</a:t>
            </a:r>
            <a:endParaRPr lang="ru-RU" sz="1050" dirty="0"/>
          </a:p>
          <a:p>
            <a:r>
              <a:rPr lang="ru-RU" sz="1050" dirty="0"/>
              <a:t>Телефон:8(846) 951-02-10 </a:t>
            </a:r>
          </a:p>
          <a:p>
            <a:r>
              <a:rPr lang="ru-RU" sz="1050" b="1" dirty="0"/>
              <a:t>Кировское подразделение ул. </a:t>
            </a:r>
            <a:r>
              <a:rPr lang="ru-RU" sz="1050" b="1" dirty="0" err="1"/>
              <a:t>Средне-Садовая</a:t>
            </a:r>
            <a:r>
              <a:rPr lang="ru-RU" sz="1050" b="1" dirty="0"/>
              <a:t>, 42</a:t>
            </a:r>
            <a:endParaRPr lang="ru-RU" sz="1050" dirty="0"/>
          </a:p>
          <a:p>
            <a:r>
              <a:rPr lang="ru-RU" sz="1050" dirty="0"/>
              <a:t>Телефон:   </a:t>
            </a:r>
            <a:r>
              <a:rPr lang="ru-RU" sz="1050" b="1" dirty="0"/>
              <a:t>8(846) 995-19-35</a:t>
            </a:r>
            <a:endParaRPr lang="ru-RU" sz="1050" dirty="0"/>
          </a:p>
          <a:p>
            <a:r>
              <a:rPr lang="ru-RU" sz="1050" b="1" dirty="0"/>
              <a:t>Железнодорожное подразделение</a:t>
            </a:r>
          </a:p>
          <a:p>
            <a:r>
              <a:rPr lang="ru-RU" sz="1050" dirty="0"/>
              <a:t>Ул. Революционная 145 А , телефон </a:t>
            </a:r>
            <a:r>
              <a:rPr lang="ru-RU" sz="1050" b="1" dirty="0"/>
              <a:t>8(846) 264-16-24</a:t>
            </a:r>
            <a:r>
              <a:rPr lang="ru-RU" sz="1050" dirty="0"/>
              <a:t> </a:t>
            </a:r>
          </a:p>
          <a:p>
            <a:r>
              <a:rPr lang="ru-RU" sz="1050" b="1" dirty="0"/>
              <a:t>Октябрьское подразделение ул</a:t>
            </a:r>
            <a:r>
              <a:rPr lang="ru-RU" sz="1050" dirty="0"/>
              <a:t>. Скляренко, 1 Телефон 8(846)3345678</a:t>
            </a:r>
          </a:p>
          <a:p>
            <a:r>
              <a:rPr lang="ru-RU" sz="1050" b="1" dirty="0" err="1"/>
              <a:t>Самарское-Лени</a:t>
            </a:r>
            <a:r>
              <a:rPr lang="ru-RU" sz="1050" dirty="0" err="1"/>
              <a:t>н</a:t>
            </a:r>
            <a:r>
              <a:rPr lang="ru-RU" sz="1050" b="1" dirty="0" err="1"/>
              <a:t>ское</a:t>
            </a:r>
            <a:r>
              <a:rPr lang="ru-RU" sz="1050" b="1" dirty="0"/>
              <a:t> </a:t>
            </a:r>
            <a:r>
              <a:rPr lang="ru-RU" sz="1050" dirty="0"/>
              <a:t>подразделение ул. Спортивная 25В  Телефон </a:t>
            </a:r>
            <a:r>
              <a:rPr lang="ru-RU" sz="1050" b="1" dirty="0"/>
              <a:t>8(846)336-14-97</a:t>
            </a:r>
            <a:endParaRPr lang="ru-RU" sz="1050" dirty="0"/>
          </a:p>
          <a:p>
            <a:r>
              <a:rPr lang="ru-RU" sz="1050" b="1" dirty="0"/>
              <a:t>Куйбышевское подразделение , </a:t>
            </a:r>
            <a:r>
              <a:rPr lang="ru-RU" sz="1050" dirty="0"/>
              <a:t>Пугачевский тракт 57  Телефон 8(846)</a:t>
            </a:r>
            <a:r>
              <a:rPr lang="ru-RU" sz="1050" b="1" dirty="0"/>
              <a:t>264-09-90</a:t>
            </a:r>
            <a:r>
              <a:rPr lang="ru-RU" sz="1050" dirty="0"/>
              <a:t> </a:t>
            </a:r>
          </a:p>
          <a:p>
            <a:r>
              <a:rPr lang="ru-RU" sz="1050" b="1" dirty="0" err="1"/>
              <a:t>Красноглинское</a:t>
            </a:r>
            <a:r>
              <a:rPr lang="ru-RU" sz="1050" b="1" dirty="0"/>
              <a:t> подразделение, </a:t>
            </a:r>
            <a:r>
              <a:rPr lang="ru-RU" sz="1050" dirty="0"/>
              <a:t>ул. Ногина  3</a:t>
            </a:r>
          </a:p>
          <a:p>
            <a:r>
              <a:rPr lang="ru-RU" sz="1050" dirty="0"/>
              <a:t>Телефон  8(846)2695523</a:t>
            </a:r>
          </a:p>
          <a:p>
            <a:endParaRPr lang="ru-RU" sz="1050" dirty="0"/>
          </a:p>
          <a:p>
            <a:endParaRPr lang="ru-RU" sz="1050" dirty="0"/>
          </a:p>
          <a:p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691324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6828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Социальный контракт: ведение личного подсобного хозяйства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77961" y="6492875"/>
            <a:ext cx="2133600" cy="365125"/>
          </a:xfrm>
        </p:spPr>
        <p:txBody>
          <a:bodyPr/>
          <a:lstStyle/>
          <a:p>
            <a:fld id="{9B3F88BF-B994-4231-B357-A73C27E9F7AC}" type="slidenum">
              <a:rPr lang="ru-RU" smtClean="0">
                <a:solidFill>
                  <a:srgbClr val="002060"/>
                </a:solidFill>
              </a:rPr>
              <a:pPr/>
              <a:t>6</a:t>
            </a:fld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UserFolders\Desktop\Мои документы1\Мои рисунки\челов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095" y="418360"/>
            <a:ext cx="285751" cy="653146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85720" y="1071546"/>
            <a:ext cx="3143272" cy="114300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200" b="1" dirty="0">
                <a:solidFill>
                  <a:srgbClr val="002060"/>
                </a:solidFill>
              </a:rPr>
              <a:t>среднедушевой доход ниже прожиточного минимума</a:t>
            </a:r>
          </a:p>
          <a:p>
            <a:pPr>
              <a:buFont typeface="Wingdings" pitchFamily="2" charset="2"/>
              <a:buChar char="Ø"/>
            </a:pPr>
            <a:r>
              <a:rPr lang="ru-RU" sz="1200" b="1" dirty="0">
                <a:solidFill>
                  <a:srgbClr val="002060"/>
                </a:solidFill>
              </a:rPr>
              <a:t>  зарегистрирован как </a:t>
            </a:r>
            <a:r>
              <a:rPr lang="ru-RU" sz="1200" b="1" dirty="0" err="1">
                <a:solidFill>
                  <a:srgbClr val="002060"/>
                </a:solidFill>
              </a:rPr>
              <a:t>самозанятый</a:t>
            </a:r>
            <a:endParaRPr lang="ru-RU" sz="12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200" b="1" dirty="0">
                <a:solidFill>
                  <a:srgbClr val="002060"/>
                </a:solidFill>
              </a:rPr>
              <a:t> не зарегистрирован, как </a:t>
            </a:r>
            <a:r>
              <a:rPr lang="ru-RU" sz="1200" b="1" dirty="0" err="1">
                <a:solidFill>
                  <a:srgbClr val="002060"/>
                </a:solidFill>
              </a:rPr>
              <a:t>самозанятый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643182"/>
            <a:ext cx="27860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Комплексный центр социального обслуживания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142976" y="2214554"/>
            <a:ext cx="92869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928670"/>
            <a:ext cx="51435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УСЛОВИЯ СОЦИАЛЬНОГО  КОНТРАКТА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1428736"/>
            <a:ext cx="278608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Министерство</a:t>
            </a: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6215074" y="1428736"/>
            <a:ext cx="250033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Гражданин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1785926"/>
            <a:ext cx="2643206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  до </a:t>
            </a:r>
            <a:r>
              <a:rPr lang="ru-RU" sz="1600" b="1" dirty="0">
                <a:solidFill>
                  <a:srgbClr val="002060"/>
                </a:solidFill>
              </a:rPr>
              <a:t>100000 руб. единовременно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до </a:t>
            </a:r>
            <a:r>
              <a:rPr lang="ru-RU" sz="1600" b="1" dirty="0">
                <a:solidFill>
                  <a:srgbClr val="002060"/>
                </a:solidFill>
              </a:rPr>
              <a:t>30000 руб. на обучение (при необходимости)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содействие </a:t>
            </a:r>
            <a:r>
              <a:rPr lang="ru-RU" sz="1600" b="1" dirty="0">
                <a:solidFill>
                  <a:srgbClr val="002060"/>
                </a:solidFill>
              </a:rPr>
              <a:t>в ведении ЛПХ (бизнеса) через МАУ АЭР, ИКАСО, бизнес инкубатор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утверждение </a:t>
            </a:r>
            <a:r>
              <a:rPr lang="ru-RU" sz="1600" b="1" dirty="0">
                <a:solidFill>
                  <a:srgbClr val="002060"/>
                </a:solidFill>
              </a:rPr>
              <a:t>сметы расходов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1785926"/>
            <a:ext cx="2500330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регистрация </a:t>
            </a:r>
            <a:r>
              <a:rPr lang="ru-RU" sz="1600" b="1" dirty="0">
                <a:solidFill>
                  <a:srgbClr val="002060"/>
                </a:solidFill>
              </a:rPr>
              <a:t>в ФНС в качестве </a:t>
            </a:r>
            <a:r>
              <a:rPr lang="ru-RU" sz="1600" b="1" dirty="0" err="1">
                <a:solidFill>
                  <a:srgbClr val="002060"/>
                </a:solidFill>
              </a:rPr>
              <a:t>самозанятого</a:t>
            </a:r>
            <a:endParaRPr lang="ru-RU" sz="1600" b="1" dirty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разработка </a:t>
            </a:r>
            <a:r>
              <a:rPr lang="ru-RU" sz="1600" b="1" dirty="0">
                <a:solidFill>
                  <a:srgbClr val="002060"/>
                </a:solidFill>
              </a:rPr>
              <a:t>сметы расходов для рассмотрения на комиссии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приобретение </a:t>
            </a:r>
            <a:r>
              <a:rPr lang="ru-RU" sz="1600" b="1" dirty="0">
                <a:solidFill>
                  <a:srgbClr val="002060"/>
                </a:solidFill>
              </a:rPr>
              <a:t>товаров, сельскохозяйственной продукции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реализация </a:t>
            </a:r>
            <a:r>
              <a:rPr lang="ru-RU" sz="1600" b="1" dirty="0">
                <a:solidFill>
                  <a:srgbClr val="002060"/>
                </a:solidFill>
              </a:rPr>
              <a:t>произведенной сельскохозяйственной продукции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71868" y="6000768"/>
            <a:ext cx="5143536" cy="5000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Срок социального контракта – до 12 месяцев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0" y="3357562"/>
            <a:ext cx="3428992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endParaRPr lang="ru-RU" sz="1000" dirty="0"/>
          </a:p>
          <a:p>
            <a:endParaRPr lang="ru-RU" sz="1000" dirty="0"/>
          </a:p>
          <a:p>
            <a:endParaRPr lang="ru-RU" sz="1000" dirty="0"/>
          </a:p>
          <a:p>
            <a:r>
              <a:rPr lang="ru-RU" sz="1900" b="1" dirty="0"/>
              <a:t>Промышленное подразделение </a:t>
            </a:r>
          </a:p>
          <a:p>
            <a:r>
              <a:rPr lang="ru-RU" sz="1900" b="1" dirty="0"/>
              <a:t>ул. </a:t>
            </a:r>
            <a:r>
              <a:rPr lang="ru-RU" sz="1900" b="1" dirty="0" err="1"/>
              <a:t>Средне-Садовая</a:t>
            </a:r>
            <a:r>
              <a:rPr lang="ru-RU" sz="1900" b="1" dirty="0"/>
              <a:t>, 42</a:t>
            </a:r>
            <a:endParaRPr lang="ru-RU" sz="1900" dirty="0"/>
          </a:p>
          <a:p>
            <a:r>
              <a:rPr lang="ru-RU" sz="1900" dirty="0"/>
              <a:t>Телефон:8(846) 951-25-22 </a:t>
            </a:r>
            <a:br>
              <a:rPr lang="ru-RU" sz="1900" dirty="0"/>
            </a:br>
            <a:r>
              <a:rPr lang="ru-RU" sz="1900" b="1" dirty="0"/>
              <a:t>Советское подразделение ул. </a:t>
            </a:r>
            <a:r>
              <a:rPr lang="ru-RU" sz="1900" b="1" dirty="0" err="1"/>
              <a:t>Средне-Садовая</a:t>
            </a:r>
            <a:r>
              <a:rPr lang="ru-RU" sz="1900" b="1" dirty="0"/>
              <a:t>, 42</a:t>
            </a:r>
            <a:endParaRPr lang="ru-RU" sz="1900" dirty="0"/>
          </a:p>
          <a:p>
            <a:r>
              <a:rPr lang="ru-RU" sz="1900" dirty="0"/>
              <a:t>Телефон:8(846) 951-02-10 </a:t>
            </a:r>
          </a:p>
          <a:p>
            <a:r>
              <a:rPr lang="ru-RU" sz="1900" b="1" dirty="0"/>
              <a:t>Кировское подразделение ул. </a:t>
            </a:r>
            <a:r>
              <a:rPr lang="ru-RU" sz="1900" b="1" dirty="0" err="1"/>
              <a:t>Средне-Садовая</a:t>
            </a:r>
            <a:r>
              <a:rPr lang="ru-RU" sz="1900" b="1" dirty="0"/>
              <a:t>, 42</a:t>
            </a:r>
            <a:endParaRPr lang="ru-RU" sz="1900" dirty="0"/>
          </a:p>
          <a:p>
            <a:r>
              <a:rPr lang="ru-RU" sz="1900" dirty="0"/>
              <a:t>Телефон:   </a:t>
            </a:r>
            <a:r>
              <a:rPr lang="ru-RU" sz="1900" b="1" dirty="0"/>
              <a:t>8(846) 995-19-35</a:t>
            </a:r>
            <a:endParaRPr lang="ru-RU" sz="1900" dirty="0"/>
          </a:p>
          <a:p>
            <a:r>
              <a:rPr lang="ru-RU" sz="1900" b="1" dirty="0"/>
              <a:t>Железнодорожное подразделение</a:t>
            </a:r>
          </a:p>
          <a:p>
            <a:r>
              <a:rPr lang="ru-RU" sz="1900" dirty="0"/>
              <a:t>Ул. Революционная 145 А , телефон </a:t>
            </a:r>
            <a:r>
              <a:rPr lang="ru-RU" sz="1900" b="1" dirty="0"/>
              <a:t>8(846) 264-16-24</a:t>
            </a:r>
            <a:r>
              <a:rPr lang="ru-RU" sz="1900" dirty="0"/>
              <a:t> </a:t>
            </a:r>
          </a:p>
          <a:p>
            <a:r>
              <a:rPr lang="ru-RU" sz="1900" b="1" dirty="0"/>
              <a:t>Октябрьское подразделение ул</a:t>
            </a:r>
            <a:r>
              <a:rPr lang="ru-RU" sz="1900" dirty="0"/>
              <a:t>. Скляренко, 1 Телефон 8(846)3345678</a:t>
            </a:r>
          </a:p>
          <a:p>
            <a:r>
              <a:rPr lang="ru-RU" sz="1900" b="1" dirty="0" err="1"/>
              <a:t>Самарское-Лени</a:t>
            </a:r>
            <a:r>
              <a:rPr lang="ru-RU" sz="1900" dirty="0" err="1"/>
              <a:t>н</a:t>
            </a:r>
            <a:r>
              <a:rPr lang="ru-RU" sz="1900" b="1" dirty="0" err="1"/>
              <a:t>ское</a:t>
            </a:r>
            <a:r>
              <a:rPr lang="ru-RU" sz="1900" b="1" dirty="0"/>
              <a:t> </a:t>
            </a:r>
            <a:r>
              <a:rPr lang="ru-RU" sz="1900" dirty="0"/>
              <a:t>подразделение ул. Спортивная 25В  Телефон </a:t>
            </a:r>
            <a:r>
              <a:rPr lang="ru-RU" sz="1900" b="1" dirty="0"/>
              <a:t>8(846)336-14-97</a:t>
            </a:r>
            <a:endParaRPr lang="ru-RU" sz="1900" dirty="0"/>
          </a:p>
          <a:p>
            <a:r>
              <a:rPr lang="ru-RU" sz="1900" b="1" dirty="0"/>
              <a:t>Куйбышевское подразделение , </a:t>
            </a:r>
            <a:r>
              <a:rPr lang="ru-RU" sz="1900" dirty="0"/>
              <a:t>Пугачевский тракт 57  Телефон 8(846)</a:t>
            </a:r>
            <a:r>
              <a:rPr lang="ru-RU" sz="1900" b="1" dirty="0"/>
              <a:t>264-09-90</a:t>
            </a:r>
            <a:r>
              <a:rPr lang="ru-RU" sz="1900" dirty="0"/>
              <a:t> </a:t>
            </a:r>
          </a:p>
          <a:p>
            <a:r>
              <a:rPr lang="ru-RU" sz="1900" b="1" dirty="0" err="1"/>
              <a:t>Красноглинское</a:t>
            </a:r>
            <a:r>
              <a:rPr lang="ru-RU" sz="1900" b="1" dirty="0"/>
              <a:t> подразделение, </a:t>
            </a:r>
            <a:r>
              <a:rPr lang="ru-RU" sz="1900" dirty="0"/>
              <a:t>ул. Ногина  3</a:t>
            </a:r>
          </a:p>
          <a:p>
            <a:r>
              <a:rPr lang="ru-RU" sz="1900" dirty="0"/>
              <a:t>Телефон  8(846)2695523</a:t>
            </a:r>
          </a:p>
          <a:p>
            <a:endParaRPr lang="ru-RU" sz="1000" dirty="0"/>
          </a:p>
          <a:p>
            <a:endParaRPr lang="ru-RU" sz="10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662152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6828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Социальный контракт: иные мероприятия по преодолению трудной жизненной ситуации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1804" y="6458518"/>
            <a:ext cx="2133600" cy="365125"/>
          </a:xfrm>
        </p:spPr>
        <p:txBody>
          <a:bodyPr/>
          <a:lstStyle/>
          <a:p>
            <a:fld id="{9B3F88BF-B994-4231-B357-A73C27E9F7AC}" type="slidenum">
              <a:rPr lang="ru-RU" smtClean="0">
                <a:solidFill>
                  <a:srgbClr val="002060"/>
                </a:solidFill>
              </a:rPr>
              <a:pPr/>
              <a:t>7</a:t>
            </a:fld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UserFolders\Desktop\Мои документы1\Мои рисунки\челов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28604"/>
            <a:ext cx="285751" cy="653146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85720" y="1071546"/>
            <a:ext cx="3143272" cy="12144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среднедушевой доход ниже прожиточного минимума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 наличие трудной жизненной ситуации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643182"/>
            <a:ext cx="278608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Комплексный центр социального обслуживания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214414" y="2357430"/>
            <a:ext cx="92869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928670"/>
            <a:ext cx="51435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УСЛОВИЯ СОЦИАЛЬНОГО  КОНТРАКТА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1428736"/>
            <a:ext cx="278608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Министерство</a:t>
            </a: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6215074" y="1428736"/>
            <a:ext cx="250033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Гражданин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1785926"/>
            <a:ext cx="2643206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12126 руб. ежемесячно на следующие цели: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товары </a:t>
            </a:r>
            <a:r>
              <a:rPr lang="ru-RU" sz="1600" b="1" dirty="0">
                <a:solidFill>
                  <a:srgbClr val="002060"/>
                </a:solidFill>
              </a:rPr>
              <a:t>первой необходимости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лекарственные </a:t>
            </a:r>
            <a:r>
              <a:rPr lang="ru-RU" sz="1600" b="1" dirty="0">
                <a:solidFill>
                  <a:srgbClr val="002060"/>
                </a:solidFill>
              </a:rPr>
              <a:t>препараты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товары </a:t>
            </a:r>
            <a:r>
              <a:rPr lang="ru-RU" sz="1600" b="1" dirty="0">
                <a:solidFill>
                  <a:srgbClr val="002060"/>
                </a:solidFill>
              </a:rPr>
              <a:t>для ЛПХ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лечение</a:t>
            </a:r>
            <a:endParaRPr lang="ru-RU" sz="1600" b="1" dirty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 товары и услуги дошкольного образования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1785926"/>
            <a:ext cx="2500330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Выполнение мероприятий по социальному контракту. </a:t>
            </a:r>
            <a:r>
              <a:rPr lang="ru-RU" sz="1600" b="1" dirty="0">
                <a:solidFill>
                  <a:srgbClr val="C00000"/>
                </a:solidFill>
              </a:rPr>
              <a:t>Примерный перечень товаров: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одежда</a:t>
            </a:r>
            <a:r>
              <a:rPr lang="ru-RU" sz="1600" b="1" dirty="0">
                <a:solidFill>
                  <a:srgbClr val="002060"/>
                </a:solidFill>
              </a:rPr>
              <a:t>, обувь, 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мебель</a:t>
            </a:r>
            <a:r>
              <a:rPr lang="ru-RU" sz="1600" b="1" dirty="0">
                <a:solidFill>
                  <a:srgbClr val="002060"/>
                </a:solidFill>
              </a:rPr>
              <a:t>, домашний текстиль, школьные принадлежности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лекарства</a:t>
            </a:r>
            <a:endParaRPr lang="ru-RU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корма </a:t>
            </a:r>
            <a:r>
              <a:rPr lang="ru-RU" sz="1600" b="1" dirty="0">
                <a:solidFill>
                  <a:srgbClr val="002060"/>
                </a:solidFill>
              </a:rPr>
              <a:t>для животных, ветеринарные препараты, инвентарь, подведение водопровода, газификация, стройматериалы</a:t>
            </a: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868" y="6000768"/>
            <a:ext cx="5143536" cy="5000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Срок социального контракта – до 6 месяцев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142844" y="3429000"/>
            <a:ext cx="3357589" cy="3240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endParaRPr lang="ru-RU" sz="1000" dirty="0"/>
          </a:p>
          <a:p>
            <a:endParaRPr lang="ru-RU" sz="1000" dirty="0"/>
          </a:p>
          <a:p>
            <a:endParaRPr lang="ru-RU" sz="1000" dirty="0"/>
          </a:p>
          <a:p>
            <a:r>
              <a:rPr lang="ru-RU" sz="1100" b="1" dirty="0"/>
              <a:t>Промышленное подразделение </a:t>
            </a:r>
          </a:p>
          <a:p>
            <a:r>
              <a:rPr lang="ru-RU" sz="1100" b="1" dirty="0"/>
              <a:t>ул. </a:t>
            </a:r>
            <a:r>
              <a:rPr lang="ru-RU" sz="1100" b="1" dirty="0" err="1"/>
              <a:t>Средне-Садовая</a:t>
            </a:r>
            <a:r>
              <a:rPr lang="ru-RU" sz="1100" b="1" dirty="0"/>
              <a:t>, 42</a:t>
            </a:r>
            <a:endParaRPr lang="ru-RU" sz="1100" dirty="0"/>
          </a:p>
          <a:p>
            <a:r>
              <a:rPr lang="ru-RU" sz="1100" dirty="0"/>
              <a:t>Телефон:8(846) 951-25-22 </a:t>
            </a:r>
            <a:br>
              <a:rPr lang="ru-RU" sz="1100" dirty="0"/>
            </a:br>
            <a:r>
              <a:rPr lang="ru-RU" sz="1100" b="1" dirty="0"/>
              <a:t>Советское подразделение ул. </a:t>
            </a:r>
            <a:r>
              <a:rPr lang="ru-RU" sz="1100" b="1" dirty="0" err="1"/>
              <a:t>Средне-Садовая</a:t>
            </a:r>
            <a:r>
              <a:rPr lang="ru-RU" sz="1100" b="1" dirty="0"/>
              <a:t>, 42</a:t>
            </a:r>
            <a:endParaRPr lang="ru-RU" sz="1100" dirty="0"/>
          </a:p>
          <a:p>
            <a:r>
              <a:rPr lang="ru-RU" sz="1100" dirty="0"/>
              <a:t>Телефон:8(846) 951-02-10 </a:t>
            </a:r>
          </a:p>
          <a:p>
            <a:r>
              <a:rPr lang="ru-RU" sz="1100" b="1" dirty="0"/>
              <a:t>Кировское подразделение ул. </a:t>
            </a:r>
            <a:r>
              <a:rPr lang="ru-RU" sz="1100" b="1" dirty="0" err="1"/>
              <a:t>Средне-Садовая</a:t>
            </a:r>
            <a:r>
              <a:rPr lang="ru-RU" sz="1100" b="1" dirty="0"/>
              <a:t>, 42</a:t>
            </a:r>
            <a:endParaRPr lang="ru-RU" sz="1100" dirty="0"/>
          </a:p>
          <a:p>
            <a:r>
              <a:rPr lang="ru-RU" sz="1100" dirty="0"/>
              <a:t>Телефон:   </a:t>
            </a:r>
            <a:r>
              <a:rPr lang="ru-RU" sz="1100" b="1" dirty="0"/>
              <a:t>8(846) 995-19-35</a:t>
            </a:r>
            <a:endParaRPr lang="ru-RU" sz="1100" dirty="0"/>
          </a:p>
          <a:p>
            <a:r>
              <a:rPr lang="ru-RU" sz="1100" b="1" dirty="0"/>
              <a:t>Железнодорожное подразделение</a:t>
            </a:r>
          </a:p>
          <a:p>
            <a:r>
              <a:rPr lang="ru-RU" sz="1100" dirty="0"/>
              <a:t>Ул. Революционная 145 А , телефон </a:t>
            </a:r>
            <a:r>
              <a:rPr lang="ru-RU" sz="1100" b="1" dirty="0"/>
              <a:t>8(846) 264-16-24</a:t>
            </a:r>
            <a:r>
              <a:rPr lang="ru-RU" sz="1100" dirty="0"/>
              <a:t> </a:t>
            </a:r>
          </a:p>
          <a:p>
            <a:r>
              <a:rPr lang="ru-RU" sz="1100" b="1" dirty="0"/>
              <a:t>Октябрьское подразделение ул</a:t>
            </a:r>
            <a:r>
              <a:rPr lang="ru-RU" sz="1100" dirty="0"/>
              <a:t>. Скляренко, 1 Телефон 8(846)3345678</a:t>
            </a:r>
          </a:p>
          <a:p>
            <a:r>
              <a:rPr lang="ru-RU" sz="1100" b="1" dirty="0" err="1"/>
              <a:t>Самарское-Лени</a:t>
            </a:r>
            <a:r>
              <a:rPr lang="ru-RU" sz="1100" dirty="0" err="1"/>
              <a:t>н</a:t>
            </a:r>
            <a:r>
              <a:rPr lang="ru-RU" sz="1100" b="1" dirty="0" err="1"/>
              <a:t>ское</a:t>
            </a:r>
            <a:r>
              <a:rPr lang="ru-RU" sz="1100" b="1" dirty="0"/>
              <a:t> </a:t>
            </a:r>
            <a:r>
              <a:rPr lang="ru-RU" sz="1100" dirty="0"/>
              <a:t>подразделение ул. Спортивная 25В  Телефон </a:t>
            </a:r>
            <a:r>
              <a:rPr lang="ru-RU" sz="1100" b="1" dirty="0"/>
              <a:t>8(846)336-14-97</a:t>
            </a:r>
            <a:endParaRPr lang="ru-RU" sz="1100" dirty="0"/>
          </a:p>
          <a:p>
            <a:r>
              <a:rPr lang="ru-RU" sz="1100" b="1" dirty="0"/>
              <a:t>Куйбышевское подразделение , </a:t>
            </a:r>
            <a:r>
              <a:rPr lang="ru-RU" sz="1100" dirty="0" err="1"/>
              <a:t>Ппугачевский</a:t>
            </a:r>
            <a:r>
              <a:rPr lang="ru-RU" sz="1100" dirty="0"/>
              <a:t> тракт 57  Телефон 8(846)</a:t>
            </a:r>
            <a:r>
              <a:rPr lang="ru-RU" sz="1100" b="1" dirty="0"/>
              <a:t>264-09-90</a:t>
            </a:r>
            <a:r>
              <a:rPr lang="ru-RU" sz="1100" dirty="0"/>
              <a:t> </a:t>
            </a:r>
          </a:p>
          <a:p>
            <a:r>
              <a:rPr lang="ru-RU" sz="1100" b="1" dirty="0" err="1"/>
              <a:t>Красноглинское</a:t>
            </a:r>
            <a:r>
              <a:rPr lang="ru-RU" sz="1100" b="1" dirty="0"/>
              <a:t> подразделение, </a:t>
            </a:r>
            <a:r>
              <a:rPr lang="ru-RU" sz="1100" dirty="0"/>
              <a:t>ул. Ногина  3</a:t>
            </a:r>
          </a:p>
          <a:p>
            <a:r>
              <a:rPr lang="ru-RU" sz="1100" dirty="0"/>
              <a:t>Телефон  8(846)2695523</a:t>
            </a:r>
          </a:p>
          <a:p>
            <a:endParaRPr lang="ru-RU" sz="1000" dirty="0"/>
          </a:p>
          <a:p>
            <a:endParaRPr lang="ru-RU" sz="10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674614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00531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33440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</a:rPr>
                        <a:t>План на 2021 год</a:t>
                      </a:r>
                      <a:endParaRPr lang="ru-RU" sz="2800" dirty="0">
                        <a:ln>
                          <a:noFill/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</a:rPr>
                        <a:t>Фактическое исполнение на 06.05.2021</a:t>
                      </a:r>
                      <a:endParaRPr lang="ru-RU" sz="2800" dirty="0">
                        <a:ln>
                          <a:noFill/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3597"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solidFill>
                            <a:srgbClr val="002060"/>
                          </a:solidFill>
                        </a:rPr>
                        <a:t>4309</a:t>
                      </a:r>
                      <a:r>
                        <a:rPr lang="ru-RU" sz="4000" baseline="0" dirty="0" smtClean="0">
                          <a:solidFill>
                            <a:srgbClr val="002060"/>
                          </a:solidFill>
                        </a:rPr>
                        <a:t> социальных контрактов</a:t>
                      </a:r>
                    </a:p>
                    <a:p>
                      <a:pPr algn="l"/>
                      <a:endParaRPr lang="ru-RU" sz="24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ru-RU" sz="24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ru-RU" sz="24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ru-RU" sz="24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ru-RU" sz="4000" baseline="0" dirty="0" smtClean="0">
                          <a:solidFill>
                            <a:srgbClr val="002060"/>
                          </a:solidFill>
                        </a:rPr>
                        <a:t>381,709,350 рублей</a:t>
                      </a:r>
                      <a:endParaRPr lang="ru-RU" sz="4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solidFill>
                            <a:srgbClr val="002060"/>
                          </a:solidFill>
                        </a:rPr>
                        <a:t>165 социальных</a:t>
                      </a:r>
                    </a:p>
                    <a:p>
                      <a:pPr algn="l"/>
                      <a:r>
                        <a:rPr lang="ru-RU" sz="4000" dirty="0" smtClean="0">
                          <a:solidFill>
                            <a:srgbClr val="002060"/>
                          </a:solidFill>
                        </a:rPr>
                        <a:t>контрактов</a:t>
                      </a:r>
                      <a:r>
                        <a:rPr lang="ru-RU" sz="40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4000" dirty="0" smtClean="0">
                          <a:solidFill>
                            <a:srgbClr val="002060"/>
                          </a:solidFill>
                        </a:rPr>
                        <a:t>(3,83%)</a:t>
                      </a:r>
                    </a:p>
                    <a:p>
                      <a:pPr algn="l"/>
                      <a:endParaRPr lang="ru-RU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ru-RU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ru-RU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ru-RU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ru-RU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ru-RU" sz="4000" dirty="0" smtClean="0">
                          <a:solidFill>
                            <a:srgbClr val="002060"/>
                          </a:solidFill>
                        </a:rPr>
                        <a:t>15,792,000 рублей</a:t>
                      </a:r>
                      <a:endParaRPr lang="ru-RU" sz="4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438361" y="644797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</a:rPr>
              <a:t>8</a:t>
            </a:r>
            <a:endParaRPr lang="ru-RU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7636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41763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Заключено </a:t>
            </a:r>
            <a:r>
              <a:rPr lang="ru-RU" sz="4000" b="1" dirty="0" smtClean="0">
                <a:solidFill>
                  <a:srgbClr val="00B050"/>
                </a:solidFill>
              </a:rPr>
              <a:t>165</a:t>
            </a:r>
            <a:r>
              <a:rPr lang="ru-RU" sz="4000" b="1" dirty="0" smtClean="0">
                <a:solidFill>
                  <a:srgbClr val="002060"/>
                </a:solidFill>
              </a:rPr>
              <a:t> контрактов по направлениям</a:t>
            </a:r>
            <a:r>
              <a:rPr lang="en-US" sz="4000" b="1" dirty="0" smtClean="0">
                <a:solidFill>
                  <a:srgbClr val="002060"/>
                </a:solidFill>
              </a:rPr>
              <a:t>: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5693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Т</a:t>
            </a:r>
            <a:r>
              <a:rPr lang="ru-RU" sz="3200" dirty="0" smtClean="0">
                <a:solidFill>
                  <a:srgbClr val="002060"/>
                </a:solidFill>
              </a:rPr>
              <a:t>рудоустройство – </a:t>
            </a:r>
            <a:r>
              <a:rPr lang="ru-RU" sz="3200" dirty="0" smtClean="0">
                <a:solidFill>
                  <a:srgbClr val="00B050"/>
                </a:solidFill>
              </a:rPr>
              <a:t>41</a:t>
            </a:r>
            <a:r>
              <a:rPr lang="en-US" sz="32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И</a:t>
            </a:r>
            <a:r>
              <a:rPr lang="ru-RU" sz="3200" dirty="0" smtClean="0">
                <a:solidFill>
                  <a:srgbClr val="002060"/>
                </a:solidFill>
              </a:rPr>
              <a:t>ндивидуальное предпринимательство – </a:t>
            </a:r>
            <a:r>
              <a:rPr lang="ru-RU" sz="3200" dirty="0" smtClean="0">
                <a:solidFill>
                  <a:srgbClr val="00B050"/>
                </a:solidFill>
              </a:rPr>
              <a:t>35</a:t>
            </a:r>
            <a:r>
              <a:rPr lang="en-US" sz="3200" dirty="0" smtClean="0">
                <a:solidFill>
                  <a:srgbClr val="002060"/>
                </a:solidFill>
              </a:rPr>
              <a:t>;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Л</a:t>
            </a:r>
            <a:r>
              <a:rPr lang="ru-RU" sz="3200" dirty="0" smtClean="0">
                <a:solidFill>
                  <a:srgbClr val="002060"/>
                </a:solidFill>
              </a:rPr>
              <a:t>ичное подсобное хозяйство – </a:t>
            </a:r>
            <a:r>
              <a:rPr lang="ru-RU" sz="3200" dirty="0" smtClean="0">
                <a:solidFill>
                  <a:srgbClr val="00B050"/>
                </a:solidFill>
              </a:rPr>
              <a:t>1</a:t>
            </a:r>
            <a:r>
              <a:rPr lang="en-US" sz="32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Т</a:t>
            </a:r>
            <a:r>
              <a:rPr lang="ru-RU" sz="3200" dirty="0" smtClean="0">
                <a:solidFill>
                  <a:srgbClr val="002060"/>
                </a:solidFill>
              </a:rPr>
              <a:t>рудная жизненная ситуация – </a:t>
            </a:r>
            <a:r>
              <a:rPr lang="ru-RU" sz="3200" dirty="0" smtClean="0">
                <a:solidFill>
                  <a:srgbClr val="00B050"/>
                </a:solidFill>
              </a:rPr>
              <a:t>88</a:t>
            </a:r>
            <a:r>
              <a:rPr lang="ru-RU" sz="3200" dirty="0" smtClean="0">
                <a:solidFill>
                  <a:srgbClr val="002060"/>
                </a:solidFill>
              </a:rPr>
              <a:t>.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88BF-B994-4231-B357-A73C27E9F7AC}" type="slidenum">
              <a:rPr lang="ru-RU" smtClean="0">
                <a:solidFill>
                  <a:srgbClr val="002060"/>
                </a:solidFill>
              </a:rPr>
              <a:pPr/>
              <a:t>9</a:t>
            </a:fld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1775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695</Words>
  <Application>Microsoft Office PowerPoint</Application>
  <PresentationFormat>Экран (4:3)</PresentationFormat>
  <Paragraphs>222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3_Тема Office</vt:lpstr>
      <vt:lpstr>Предоставление социальной помощи на основании социального контракта в 2021 году</vt:lpstr>
      <vt:lpstr>Категории получателей:</vt:lpstr>
      <vt:lpstr>Величина прожиточного минимума:</vt:lpstr>
      <vt:lpstr>Социальный контракт: поиск работы</vt:lpstr>
      <vt:lpstr>Социальный контракт: ведение предпринимательской деятельности</vt:lpstr>
      <vt:lpstr>Социальный контракт: ведение личного подсобного хозяйства </vt:lpstr>
      <vt:lpstr>Социальный контракт: иные мероприятия по преодолению трудной жизненной ситуации</vt:lpstr>
      <vt:lpstr>Презентация PowerPoint</vt:lpstr>
      <vt:lpstr>Заключено 165 контрактов по направлениям:</vt:lpstr>
      <vt:lpstr>Распределение по районам: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Предоставление социальной помощи на основании социального контракта в 2021 году</dc:title>
  <dc:creator>Щепетков Артем  Сергеевич</dc:creator>
  <cp:lastModifiedBy>Щепетков Артем  Сергеевич</cp:lastModifiedBy>
  <cp:revision>13</cp:revision>
  <dcterms:created xsi:type="dcterms:W3CDTF">2021-05-05T10:23:20Z</dcterms:created>
  <dcterms:modified xsi:type="dcterms:W3CDTF">2021-05-05T13:39:18Z</dcterms:modified>
</cp:coreProperties>
</file>